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59" d="100"/>
          <a:sy n="59" d="100"/>
        </p:scale>
        <p:origin x="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3067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1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l02OWi8F4A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wBAoWXq_iE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Детекция заезда в туннел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Детекция заезда в туннель</a:t>
            </a:r>
          </a:p>
        </p:txBody>
      </p:sp>
      <p:sp>
        <p:nvSpPr>
          <p:cNvPr id="120" name="Начало:…"/>
          <p:cNvSpPr txBox="1">
            <a:spLocks noGrp="1"/>
          </p:cNvSpPr>
          <p:nvPr>
            <p:ph type="body" sz="half" idx="1"/>
          </p:nvPr>
        </p:nvSpPr>
        <p:spPr>
          <a:xfrm>
            <a:off x="1657349" y="2754183"/>
            <a:ext cx="10223501" cy="9296401"/>
          </a:xfrm>
          <a:prstGeom prst="rect">
            <a:avLst/>
          </a:prstGeom>
        </p:spPr>
        <p:txBody>
          <a:bodyPr/>
          <a:lstStyle/>
          <a:p>
            <a:pPr marL="0" lvl="5" indent="1143000">
              <a:spcBef>
                <a:spcPts val="4500"/>
              </a:spcBef>
              <a:buSzTx/>
              <a:buNone/>
              <a:defRPr sz="3800"/>
            </a:pPr>
            <a:r>
              <a:rPr b="1"/>
              <a:t>Начало</a:t>
            </a:r>
            <a:r>
              <a:t>:</a:t>
            </a:r>
          </a:p>
          <a:p>
            <a:r>
              <a:t>Смотрели только на верхнюю часть экрана</a:t>
            </a:r>
          </a:p>
          <a:p>
            <a:r>
              <a:t>На каждом кадре считали яркость</a:t>
            </a:r>
          </a:p>
          <a:p>
            <a:r>
              <a:t>По временному ряду брали производные 1-го, 2-го порядка, mean - min, max - mean, max-min …</a:t>
            </a:r>
          </a:p>
          <a:p>
            <a:r>
              <a:t>Обучили catboost, смотрели auc (0.96)</a:t>
            </a:r>
          </a:p>
        </p:txBody>
      </p:sp>
      <p:pic>
        <p:nvPicPr>
          <p:cNvPr id="121" name="Снимок экрана 2017-10-05 в 23.12.35.png" descr="Снимок экрана 2017-10-05 в 23.1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0662" y="5673054"/>
            <a:ext cx="9745336" cy="147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Снимок экрана 2017-10-05 в 23.12.44.png" descr="Снимок экрана 2017-10-05 в 23.12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0662" y="7138483"/>
            <a:ext cx="9745336" cy="398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Линия" descr="Линия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1697227" y="6374067"/>
            <a:ext cx="1554426" cy="76201"/>
          </a:xfrm>
          <a:prstGeom prst="rect">
            <a:avLst/>
          </a:prstGeom>
        </p:spPr>
      </p:pic>
      <p:pic>
        <p:nvPicPr>
          <p:cNvPr id="125" name="Линия" descr="Линия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22563" y="5666112"/>
            <a:ext cx="9821536" cy="76201"/>
          </a:xfrm>
          <a:prstGeom prst="rect">
            <a:avLst/>
          </a:prstGeom>
        </p:spPr>
      </p:pic>
      <p:pic>
        <p:nvPicPr>
          <p:cNvPr id="127" name="Линия" descr="Линия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22562" y="7094077"/>
            <a:ext cx="9821536" cy="76201"/>
          </a:xfrm>
          <a:prstGeom prst="rect">
            <a:avLst/>
          </a:prstGeom>
        </p:spPr>
      </p:pic>
      <p:pic>
        <p:nvPicPr>
          <p:cNvPr id="129" name="Линия" descr="Линия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1389534" y="6374067"/>
            <a:ext cx="1554426" cy="76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Отборочный эта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Отборочный этап</a:t>
            </a:r>
          </a:p>
        </p:txBody>
      </p:sp>
      <p:sp>
        <p:nvSpPr>
          <p:cNvPr id="179" name="Использовалась tensorflow object detection api…"/>
          <p:cNvSpPr txBox="1">
            <a:spLocks noGrp="1"/>
          </p:cNvSpPr>
          <p:nvPr>
            <p:ph type="body" idx="1"/>
          </p:nvPr>
        </p:nvSpPr>
        <p:spPr>
          <a:xfrm>
            <a:off x="1689100" y="777102"/>
            <a:ext cx="21005800" cy="9296401"/>
          </a:xfrm>
          <a:prstGeom prst="rect">
            <a:avLst/>
          </a:prstGeom>
        </p:spPr>
        <p:txBody>
          <a:bodyPr/>
          <a:lstStyle/>
          <a:p>
            <a:pPr marL="465364" indent="-465364">
              <a:spcBef>
                <a:spcPts val="4500"/>
              </a:spcBef>
              <a:buClr>
                <a:srgbClr val="000000"/>
              </a:buClr>
              <a:defRPr sz="3800"/>
            </a:pPr>
            <a:r>
              <a:t>Использовалась tensorflow object detection api</a:t>
            </a:r>
          </a:p>
          <a:p>
            <a:pPr marL="465364" indent="-465364">
              <a:spcBef>
                <a:spcPts val="4500"/>
              </a:spcBef>
              <a:buClr>
                <a:srgbClr val="000000"/>
              </a:buClr>
              <a:defRPr sz="3800"/>
            </a:pPr>
            <a:r>
              <a:t>На каждом кадре в зоне светофора считали долю зеленого цвета</a:t>
            </a:r>
          </a:p>
          <a:p>
            <a:pPr marL="465364" indent="-465364">
              <a:spcBef>
                <a:spcPts val="4500"/>
              </a:spcBef>
              <a:buClr>
                <a:srgbClr val="000000"/>
              </a:buClr>
              <a:defRPr sz="3800"/>
            </a:pPr>
            <a:r>
              <a:t>Брали производную и смотрели на первый максимум, который больше какого-то порога</a:t>
            </a:r>
          </a:p>
        </p:txBody>
      </p:sp>
      <p:pic>
        <p:nvPicPr>
          <p:cNvPr id="180" name="Снимок экрана 2017-10-05 в 23.01.29.png" descr="Снимок экрана 2017-10-05 в 23.0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4624" y="7122700"/>
            <a:ext cx="11315737" cy="6342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https://github.com/KirillTushin/VisionHack"/>
          <p:cNvSpPr txBox="1">
            <a:spLocks noGrp="1"/>
          </p:cNvSpPr>
          <p:nvPr>
            <p:ph type="subTitle" sz="quarter" idx="1"/>
          </p:nvPr>
        </p:nvSpPr>
        <p:spPr>
          <a:xfrm>
            <a:off x="-2006698" y="2874956"/>
            <a:ext cx="20828001" cy="1587501"/>
          </a:xfrm>
          <a:prstGeom prst="rect">
            <a:avLst/>
          </a:prstGeom>
        </p:spPr>
        <p:txBody>
          <a:bodyPr/>
          <a:lstStyle/>
          <a:p>
            <a:r>
              <a:t>https://github.com/KirillTushin/VisionHack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Детекция заезда в туннел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Детекция заезда в туннель</a:t>
            </a:r>
          </a:p>
        </p:txBody>
      </p:sp>
      <p:pic>
        <p:nvPicPr>
          <p:cNvPr id="133" name="z_V_xp2BiEI.jpg" descr="z_V_xp2BiE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775" y="6252020"/>
            <a:ext cx="7619822" cy="5053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9yhZmzD3cXY.jpg" descr="9yhZmzD3cX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0716" y="6211487"/>
            <a:ext cx="7619822" cy="513421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Въезд под мост"/>
          <p:cNvSpPr txBox="1"/>
          <p:nvPr/>
        </p:nvSpPr>
        <p:spPr>
          <a:xfrm>
            <a:off x="1284019" y="5523332"/>
            <a:ext cx="820133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Въезд под мост</a:t>
            </a:r>
          </a:p>
        </p:txBody>
      </p:sp>
      <p:sp>
        <p:nvSpPr>
          <p:cNvPr id="136" name="Нет въезда под мост"/>
          <p:cNvSpPr txBox="1"/>
          <p:nvPr/>
        </p:nvSpPr>
        <p:spPr>
          <a:xfrm>
            <a:off x="13055609" y="5523332"/>
            <a:ext cx="409003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Нет въезда под мост</a:t>
            </a:r>
          </a:p>
        </p:txBody>
      </p:sp>
      <p:sp>
        <p:nvSpPr>
          <p:cNvPr id="137" name="Графики производных от яркости"/>
          <p:cNvSpPr txBox="1"/>
          <p:nvPr/>
        </p:nvSpPr>
        <p:spPr>
          <a:xfrm>
            <a:off x="6517485" y="3765063"/>
            <a:ext cx="7696137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Графики производных от яркости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Снимок экрана 2017-10-05 в 23.42.26.png" descr="Снимок экрана 2017-10-05 в 23.42.26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122" r="2112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Детекция дворник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Детекция дворников</a:t>
            </a:r>
          </a:p>
        </p:txBody>
      </p:sp>
      <p:sp>
        <p:nvSpPr>
          <p:cNvPr id="141" name="На каждом кадре видео считали долю черных пикселей в верхней части экрана…"/>
          <p:cNvSpPr txBox="1">
            <a:spLocks noGrp="1"/>
          </p:cNvSpPr>
          <p:nvPr>
            <p:ph type="body" sz="half" idx="1"/>
          </p:nvPr>
        </p:nvSpPr>
        <p:spPr>
          <a:xfrm>
            <a:off x="1657349" y="2697695"/>
            <a:ext cx="10223501" cy="9296401"/>
          </a:xfrm>
          <a:prstGeom prst="rect">
            <a:avLst/>
          </a:prstGeom>
        </p:spPr>
        <p:txBody>
          <a:bodyPr/>
          <a:lstStyle/>
          <a:p>
            <a:r>
              <a:t>На каждом кадре видео считали долю черных пикселей в верхней части экрана</a:t>
            </a:r>
          </a:p>
          <a:p>
            <a:r>
              <a:t>Брали производные 1-го, 2-го порядка, std, mean - min, max - mean, max-min …</a:t>
            </a:r>
          </a:p>
          <a:p>
            <a:r>
              <a:t>Обучили catboost, смотрели auc (0.91)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b4Q7ujnLqE-2.jpg" descr="Wb4Q7ujnLq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8792" y="5754938"/>
            <a:ext cx="7621350" cy="492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76Kt7FNO0pk.jpg" descr="76Kt7FNO0p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5421" y="5911425"/>
            <a:ext cx="8201335" cy="505314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Включение дворников"/>
          <p:cNvSpPr txBox="1"/>
          <p:nvPr/>
        </p:nvSpPr>
        <p:spPr>
          <a:xfrm>
            <a:off x="1735923" y="5104967"/>
            <a:ext cx="820133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Включение дворников</a:t>
            </a:r>
          </a:p>
        </p:txBody>
      </p:sp>
      <p:sp>
        <p:nvSpPr>
          <p:cNvPr id="146" name="Нет дворников"/>
          <p:cNvSpPr txBox="1"/>
          <p:nvPr/>
        </p:nvSpPr>
        <p:spPr>
          <a:xfrm>
            <a:off x="11145421" y="5104967"/>
            <a:ext cx="8201335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Нет дворников</a:t>
            </a:r>
          </a:p>
        </p:txBody>
      </p:sp>
      <p:sp>
        <p:nvSpPr>
          <p:cNvPr id="147" name="Детекция дворнико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Детекция дворников</a:t>
            </a:r>
          </a:p>
        </p:txBody>
      </p:sp>
      <p:sp>
        <p:nvSpPr>
          <p:cNvPr id="148" name="Графики производных от доли черного цвета"/>
          <p:cNvSpPr txBox="1"/>
          <p:nvPr/>
        </p:nvSpPr>
        <p:spPr>
          <a:xfrm>
            <a:off x="5228213" y="3765063"/>
            <a:ext cx="10274682" cy="63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Графики производных от доли черного цвета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Перепутали целевую переменную…"/>
          <p:cNvSpPr txBox="1">
            <a:spLocks noGrp="1"/>
          </p:cNvSpPr>
          <p:nvPr>
            <p:ph type="body" idx="1"/>
          </p:nvPr>
        </p:nvSpPr>
        <p:spPr>
          <a:xfrm>
            <a:off x="1990369" y="2810671"/>
            <a:ext cx="21005801" cy="9296401"/>
          </a:xfrm>
          <a:prstGeom prst="rect">
            <a:avLst/>
          </a:prstGeom>
        </p:spPr>
        <p:txBody>
          <a:bodyPr/>
          <a:lstStyle/>
          <a:p>
            <a:r>
              <a:t>Перепутали целевую переменную</a:t>
            </a:r>
          </a:p>
          <a:p>
            <a:r>
              <a:t>Объединение 2-х наборов фичей </a:t>
            </a:r>
          </a:p>
          <a:p>
            <a:r>
              <a:t>Улучшение скора (туннель: auc 0.99, дворники: auc 0.96)</a:t>
            </a:r>
          </a:p>
        </p:txBody>
      </p:sp>
      <p:sp>
        <p:nvSpPr>
          <p:cNvPr id="151" name="Объединение фиче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Объединение фичей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7uvDsk-Y2w.jpg" descr="i7uvDsk-Y2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4167" y="1116073"/>
            <a:ext cx="8068047" cy="5134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z_V_xp2BiEI.jpg" descr="z_V_xp2BiE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140" y="1156607"/>
            <a:ext cx="7619822" cy="505314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Въезд под мост"/>
          <p:cNvSpPr txBox="1"/>
          <p:nvPr/>
        </p:nvSpPr>
        <p:spPr>
          <a:xfrm>
            <a:off x="6303736" y="397632"/>
            <a:ext cx="820133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Въезд под мост</a:t>
            </a:r>
          </a:p>
        </p:txBody>
      </p:sp>
      <p:sp>
        <p:nvSpPr>
          <p:cNvPr id="156" name="Срабатывание дворников"/>
          <p:cNvSpPr txBox="1"/>
          <p:nvPr/>
        </p:nvSpPr>
        <p:spPr>
          <a:xfrm>
            <a:off x="7875896" y="6577775"/>
            <a:ext cx="505701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Срабатывание дворников</a:t>
            </a:r>
          </a:p>
        </p:txBody>
      </p:sp>
      <p:pic>
        <p:nvPicPr>
          <p:cNvPr id="157" name="7_cuOwHZyKc.jpg" descr="7_cuOwHZyK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4576" y="7399401"/>
            <a:ext cx="7742065" cy="5134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Wb4Q7ujnLqE-2.jpg" descr="Wb4Q7ujnLqE-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28279" y="7506248"/>
            <a:ext cx="7619822" cy="492357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Производная яркости"/>
          <p:cNvSpPr txBox="1"/>
          <p:nvPr/>
        </p:nvSpPr>
        <p:spPr>
          <a:xfrm>
            <a:off x="3365815" y="698901"/>
            <a:ext cx="429958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Производная яркости</a:t>
            </a:r>
          </a:p>
        </p:txBody>
      </p:sp>
      <p:sp>
        <p:nvSpPr>
          <p:cNvPr id="160" name="Производная доли черного цвета"/>
          <p:cNvSpPr txBox="1"/>
          <p:nvPr/>
        </p:nvSpPr>
        <p:spPr>
          <a:xfrm>
            <a:off x="13083307" y="698901"/>
            <a:ext cx="650976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Производная доли черного цвета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Снимок экрана 2017-10-06 в 20.16.26.png" descr="Снимок экрана 2017-10-06 в 20.1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3045" y="3682817"/>
            <a:ext cx="14706232" cy="822996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Детекция выезда/въезда в горо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r>
              <a:t>Детекция выезда/въезда в город</a:t>
            </a:r>
          </a:p>
        </p:txBody>
      </p:sp>
      <p:pic>
        <p:nvPicPr>
          <p:cNvPr id="164" name="Fix-404-Not-Found-Error-In-WordPress.jpg" descr="Fix-404-Not-Found-Error-In-WordPre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929" y="4463498"/>
            <a:ext cx="7500430" cy="7500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Детекция искуственной неровност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9184"/>
            </a:lvl1pPr>
          </a:lstStyle>
          <a:p>
            <a:r>
              <a:t>Детекция искуственной неровности</a:t>
            </a:r>
          </a:p>
        </p:txBody>
      </p:sp>
      <p:sp>
        <p:nvSpPr>
          <p:cNvPr id="167" name="Lucas-Kanade Optical Flow in OpenCV…"/>
          <p:cNvSpPr txBox="1">
            <a:spLocks noGrp="1"/>
          </p:cNvSpPr>
          <p:nvPr>
            <p:ph type="body" idx="1"/>
          </p:nvPr>
        </p:nvSpPr>
        <p:spPr>
          <a:xfrm>
            <a:off x="1425489" y="883949"/>
            <a:ext cx="21005801" cy="9296401"/>
          </a:xfrm>
          <a:prstGeom prst="rect">
            <a:avLst/>
          </a:prstGeom>
        </p:spPr>
        <p:txBody>
          <a:bodyPr/>
          <a:lstStyle/>
          <a:p>
            <a:r>
              <a:t>Lucas-Kanade Optical Flow in OpenCV</a:t>
            </a:r>
          </a:p>
          <a:p>
            <a:r>
              <a:rPr u="sng">
                <a:hlinkClick r:id="rId2"/>
              </a:rPr>
              <a:t>Video_1</a:t>
            </a:r>
          </a:p>
          <a:p>
            <a:r>
              <a:rPr u="sng">
                <a:hlinkClick r:id="rId3"/>
              </a:rPr>
              <a:t>Video_2</a:t>
            </a:r>
          </a:p>
        </p:txBody>
      </p:sp>
      <p:pic>
        <p:nvPicPr>
          <p:cNvPr id="168" name="Unknown-2.png" descr="Unknown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95560" y="4930647"/>
            <a:ext cx="6338100" cy="420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1326" y="4930647"/>
            <a:ext cx="6204667" cy="420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Unknown-3.png" descr="Unknown-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26259" y="9152213"/>
            <a:ext cx="6114801" cy="410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Unknown-4.png" descr="Unknown-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07210" y="9146719"/>
            <a:ext cx="6114800" cy="412013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Производная нормы отклонения"/>
          <p:cNvSpPr txBox="1"/>
          <p:nvPr/>
        </p:nvSpPr>
        <p:spPr>
          <a:xfrm>
            <a:off x="6378542" y="4464770"/>
            <a:ext cx="635470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Производная нормы отклонения</a:t>
            </a:r>
          </a:p>
        </p:txBody>
      </p:sp>
      <p:sp>
        <p:nvSpPr>
          <p:cNvPr id="173" name="Производная отклонения по oy"/>
          <p:cNvSpPr txBox="1"/>
          <p:nvPr/>
        </p:nvSpPr>
        <p:spPr>
          <a:xfrm>
            <a:off x="15079962" y="4464770"/>
            <a:ext cx="607695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Производная отклонения по oy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Отборочный этап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Отборочный этап</a:t>
            </a:r>
          </a:p>
        </p:txBody>
      </p:sp>
      <p:sp>
        <p:nvSpPr>
          <p:cNvPr id="176" name="Задача: определить кадр переключения светофора с красного на зеленый…"/>
          <p:cNvSpPr txBox="1">
            <a:spLocks noGrp="1"/>
          </p:cNvSpPr>
          <p:nvPr>
            <p:ph type="body" idx="1"/>
          </p:nvPr>
        </p:nvSpPr>
        <p:spPr>
          <a:xfrm>
            <a:off x="1813954" y="3149600"/>
            <a:ext cx="20756092" cy="9878566"/>
          </a:xfrm>
          <a:prstGeom prst="rect">
            <a:avLst/>
          </a:prstGeom>
        </p:spPr>
        <p:txBody>
          <a:bodyPr/>
          <a:lstStyle/>
          <a:p>
            <a:pPr marL="497331" indent="-497331" defTabSz="734694">
              <a:spcBef>
                <a:spcPts val="4000"/>
              </a:spcBef>
              <a:defRPr sz="3382"/>
            </a:pPr>
            <a:r>
              <a:t>Задача: определить кадр переключения светофора с красного на зеленый </a:t>
            </a:r>
          </a:p>
          <a:p>
            <a:pPr marL="994663" lvl="1" indent="-497331" defTabSz="734694">
              <a:spcBef>
                <a:spcPts val="4000"/>
              </a:spcBef>
              <a:defRPr sz="3382"/>
            </a:pPr>
            <a:r>
              <a:t>Обучение: 100 роликов</a:t>
            </a:r>
          </a:p>
          <a:p>
            <a:pPr marL="994663" lvl="1" indent="-497331" defTabSz="734694">
              <a:spcBef>
                <a:spcPts val="4000"/>
              </a:spcBef>
              <a:defRPr sz="3382"/>
            </a:pPr>
            <a:r>
              <a:t>Валидация: 100 роликов</a:t>
            </a:r>
          </a:p>
          <a:p>
            <a:pPr marL="994663" lvl="1" indent="-497331" defTabSz="734694">
              <a:spcBef>
                <a:spcPts val="4000"/>
              </a:spcBef>
              <a:defRPr sz="3382"/>
            </a:pPr>
            <a:r>
              <a:t>Тест: 300 роликов</a:t>
            </a:r>
          </a:p>
          <a:p>
            <a:pPr marL="497331" indent="-497331" defTabSz="734694">
              <a:spcBef>
                <a:spcPts val="4000"/>
              </a:spcBef>
              <a:defRPr sz="3382"/>
            </a:pPr>
            <a:r>
              <a:t>Метрика качества: </a:t>
            </a:r>
          </a:p>
          <a:p>
            <a:pPr marL="1491995" lvl="2" indent="-497331" defTabSz="734694">
              <a:spcBef>
                <a:spcPts val="4000"/>
              </a:spcBef>
              <a:defRPr sz="3382"/>
            </a:pPr>
            <a:r>
              <a:t>TP - 2</a:t>
            </a:r>
          </a:p>
          <a:p>
            <a:pPr marL="1491995" lvl="2" indent="-497331" defTabSz="734694">
              <a:spcBef>
                <a:spcPts val="4000"/>
              </a:spcBef>
              <a:defRPr sz="3382"/>
            </a:pPr>
            <a:r>
              <a:t>TN - 1</a:t>
            </a:r>
          </a:p>
          <a:p>
            <a:pPr marL="1491995" lvl="2" indent="-497331" defTabSz="734694">
              <a:spcBef>
                <a:spcPts val="4000"/>
              </a:spcBef>
              <a:defRPr sz="3382"/>
            </a:pPr>
            <a:r>
              <a:t>FN - 1</a:t>
            </a:r>
          </a:p>
          <a:p>
            <a:pPr marL="1491995" lvl="2" indent="-497331" defTabSz="734694">
              <a:spcBef>
                <a:spcPts val="4000"/>
              </a:spcBef>
              <a:defRPr sz="3382"/>
            </a:pPr>
            <a:r>
              <a:t>FP - 0</a:t>
            </a:r>
          </a:p>
          <a:p>
            <a:pPr marL="0" lvl="2" indent="994663" defTabSz="734694">
              <a:spcBef>
                <a:spcPts val="4000"/>
              </a:spcBef>
              <a:buSzTx/>
              <a:buNone/>
              <a:defRPr sz="3382"/>
            </a:pPr>
            <a:r>
              <a:t>Далее начисленные баллы нормируются на 100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Macintosh PowerPoint</Application>
  <PresentationFormat>Другой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Helvetica Neue</vt:lpstr>
      <vt:lpstr>Helvetica Neue Light</vt:lpstr>
      <vt:lpstr>Helvetica Neue Medium</vt:lpstr>
      <vt:lpstr>White</vt:lpstr>
      <vt:lpstr>Детекция заезда в туннель</vt:lpstr>
      <vt:lpstr>Детекция заезда в туннель</vt:lpstr>
      <vt:lpstr>Детекция дворников</vt:lpstr>
      <vt:lpstr>Детекция дворников</vt:lpstr>
      <vt:lpstr>Объединение фичей</vt:lpstr>
      <vt:lpstr>Презентация PowerPoint</vt:lpstr>
      <vt:lpstr>Детекция выезда/въезда в город</vt:lpstr>
      <vt:lpstr>Детекция искуственной неровности</vt:lpstr>
      <vt:lpstr>Отборочный этап</vt:lpstr>
      <vt:lpstr>Отборочный этап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Детекция заезда в туннель</dc:title>
  <cp:lastModifiedBy>Пользователь Microsoft Office</cp:lastModifiedBy>
  <cp:revision>1</cp:revision>
  <dcterms:modified xsi:type="dcterms:W3CDTF">2017-10-06T20:57:30Z</dcterms:modified>
</cp:coreProperties>
</file>